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Lobster"/>
      <p:regular r:id="rId32"/>
    </p:embeddedFont>
    <p:embeddedFont>
      <p:font typeface="Pacifico"/>
      <p:regular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i91tKQwRhPD58HSmYvqCMvHthJ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cifico-regular.fntdata"/><Relationship Id="rId10" Type="http://schemas.openxmlformats.org/officeDocument/2006/relationships/slide" Target="slides/slide5.xml"/><Relationship Id="rId32" Type="http://schemas.openxmlformats.org/officeDocument/2006/relationships/font" Target="fonts/Lobster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3.org/Protocols/rfc2616/rfc2616.html" TargetMode="External"/><Relationship Id="rId4" Type="http://schemas.openxmlformats.org/officeDocument/2006/relationships/hyperlink" Target="https://developer.mozilla.org/es/docs/Web/HTTP" TargetMode="External"/><Relationship Id="rId5" Type="http://schemas.openxmlformats.org/officeDocument/2006/relationships/hyperlink" Target="https://coap.technology/" TargetMode="External"/><Relationship Id="rId6" Type="http://schemas.openxmlformats.org/officeDocument/2006/relationships/hyperlink" Target="https://appinventor.mit.edu/" TargetMode="External"/><Relationship Id="rId7" Type="http://schemas.openxmlformats.org/officeDocument/2006/relationships/hyperlink" Target="https://kodular.io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541309" y="0"/>
            <a:ext cx="5746691" cy="1711780"/>
          </a:xfrm>
          <a:custGeom>
            <a:rect b="b" l="l" r="r" t="t"/>
            <a:pathLst>
              <a:path extrusionOk="0"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063303" y="6994239"/>
            <a:ext cx="10102002" cy="1551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Arquitectura de Computadores y Ensambladores 2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2582955" y="2827635"/>
            <a:ext cx="13122090" cy="2326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Control y Automatización con Arduino e IoT</a:t>
            </a:r>
            <a:endParaRPr b="1" i="0" sz="3600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Protocolos de Comunicación Intercapa</a:t>
            </a:r>
            <a:endParaRPr b="1" i="0" sz="3600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 b="1" i="0" sz="2499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028700" y="9210675"/>
            <a:ext cx="66675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 b="1" i="0" sz="2499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8600" y="9588254"/>
            <a:ext cx="8115300" cy="419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ctrTitle"/>
          </p:nvPr>
        </p:nvSpPr>
        <p:spPr>
          <a:xfrm>
            <a:off x="1312222" y="1198054"/>
            <a:ext cx="7831778" cy="46080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Protocolo HTTP en Soluciones IoT</a:t>
            </a:r>
            <a:br>
              <a:rPr b="1" lang="en-US"/>
            </a:br>
            <a:br>
              <a:rPr b="1" lang="en-US"/>
            </a:br>
            <a:r>
              <a:rPr b="1" lang="en-US"/>
              <a:t>Concepto de Protocolo</a:t>
            </a:r>
            <a:endParaRPr b="1"/>
          </a:p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1305222" y="5944188"/>
            <a:ext cx="7831777" cy="315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HTTP es un protocolo de aplicación utilizado para transferir datos en la web. En IoT se usa para enviar/recibir información entre dispositivos y servidores.</a:t>
            </a:r>
            <a:endParaRPr/>
          </a:p>
        </p:txBody>
      </p:sp>
      <p:pic>
        <p:nvPicPr>
          <p:cNvPr descr="Modelo Osi Protocolos Por Capa - Image to u"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6864" y="1994464"/>
            <a:ext cx="7409256" cy="5723650"/>
          </a:xfrm>
          <a:custGeom>
            <a:rect b="b" l="l" r="r" t="t"/>
            <a:pathLst>
              <a:path extrusionOk="0" h="5347063" w="4579832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>
            <a:off x="1447801" y="1555011"/>
            <a:ext cx="5533644" cy="5271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6800"/>
              <a:t>Características de HTTP</a:t>
            </a:r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1447803" y="6874221"/>
            <a:ext cx="5533641" cy="1968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Cliente-servidor, sin estado, uso de métodos (GET, POST, PUT, DELETE), funciona sobre TCP/IP.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293" y="2698014"/>
            <a:ext cx="7217808" cy="404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1447801" y="1555011"/>
            <a:ext cx="5533644" cy="5271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900"/>
              <a:t>Optimización de HTTP para IoT</a:t>
            </a:r>
            <a:br>
              <a:rPr b="1" lang="en-US" sz="5900"/>
            </a:br>
            <a:br>
              <a:rPr b="1" lang="en-US" sz="5900"/>
            </a:br>
            <a:r>
              <a:rPr b="1" lang="en-US" sz="5900"/>
              <a:t>Payload GZIP y Compresión CBOR</a:t>
            </a:r>
            <a:endParaRPr b="1" sz="5900"/>
          </a:p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1447803" y="6874221"/>
            <a:ext cx="5533641" cy="1968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Para reducir tráfico y consumo de recursos se usan compresiones como GZIP (texto) y CBOR (binario) en lugar de JSON plano.</a:t>
            </a:r>
            <a:endParaRPr sz="2800"/>
          </a:p>
        </p:txBody>
      </p:sp>
      <p:pic>
        <p:nvPicPr>
          <p:cNvPr descr="Enable CBOR within ASP.NET Core OData - OData" id="188" name="Google Shape;1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293" y="3644647"/>
            <a:ext cx="7217808" cy="214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a comparativa compresión de gzip cbor json como imagen" id="193" name="Google Shape;193;p31"/>
          <p:cNvPicPr preferRelativeResize="0"/>
          <p:nvPr/>
        </p:nvPicPr>
        <p:blipFill rotWithShape="1">
          <a:blip r:embed="rId3">
            <a:alphaModFix/>
          </a:blip>
          <a:srcRect b="1969" l="0" r="19997" t="3208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>
            <p:ph type="ctrTitle"/>
          </p:nvPr>
        </p:nvSpPr>
        <p:spPr>
          <a:xfrm>
            <a:off x="716971" y="1683544"/>
            <a:ext cx="6035040" cy="4806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7200"/>
              <a:t>Beneficios de la compresión</a:t>
            </a:r>
            <a:endParaRPr/>
          </a:p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716970" y="7309383"/>
            <a:ext cx="6035038" cy="18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/>
              <a:t>GZIP reduce tamaño de payloads textuales.  </a:t>
            </a:r>
            <a:endParaRPr/>
          </a:p>
          <a:p>
            <a:pPr indent="-457200" lvl="0" marL="482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/>
              <a:t>CBOR mejora eficiencia en transmisión binaria, ideal para dispositivos con batería limitada.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1049571" y="8236456"/>
            <a:ext cx="10443108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FFFFFF"/>
                </a:solidFill>
              </a:rPr>
              <a:t>Comunicación entre Sistemas Embebidos y Servidores API RESTful</a:t>
            </a:r>
            <a:br>
              <a:rPr b="1" lang="en-US" sz="3600">
                <a:solidFill>
                  <a:srgbClr val="FFFFFF"/>
                </a:solidFill>
              </a:rPr>
            </a:br>
            <a:br>
              <a:rPr b="1" lang="en-US" sz="3600">
                <a:solidFill>
                  <a:srgbClr val="FFFFFF"/>
                </a:solidFill>
              </a:rPr>
            </a:br>
            <a:r>
              <a:rPr b="1" lang="en-US" sz="3600">
                <a:solidFill>
                  <a:srgbClr val="FFFFFF"/>
                </a:solidFill>
              </a:rPr>
              <a:t>Integración con APIs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12684783" y="8450647"/>
            <a:ext cx="5112832" cy="1310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800">
                <a:solidFill>
                  <a:srgbClr val="FFFFFF"/>
                </a:solidFill>
              </a:rPr>
              <a:t>Los dispositivos IoT actúan como clientes HTTP enviando peticiones a servidores RESTful para sincronizar datos.</a:t>
            </a:r>
            <a:endParaRPr/>
          </a:p>
        </p:txBody>
      </p:sp>
      <p:pic>
        <p:nvPicPr>
          <p:cNvPr descr="¿Qué es la API REST y en qué se diferencia de otros tipos? | AppMaster"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947" y="586248"/>
            <a:ext cx="15319034" cy="677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170" l="0" r="35363" t="892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>
            <p:ph type="ctrTitle"/>
          </p:nvPr>
        </p:nvSpPr>
        <p:spPr>
          <a:xfrm>
            <a:off x="716971" y="1683544"/>
            <a:ext cx="6035040" cy="4806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7200"/>
              <a:t>Ejemplo básico de petición GET/POST</a:t>
            </a:r>
            <a:endParaRPr b="1" sz="7200"/>
          </a:p>
        </p:txBody>
      </p:sp>
      <p:sp>
        <p:nvSpPr>
          <p:cNvPr id="209" name="Google Shape;209;p33"/>
          <p:cNvSpPr txBox="1"/>
          <p:nvPr>
            <p:ph idx="1" type="subTitle"/>
          </p:nvPr>
        </p:nvSpPr>
        <p:spPr>
          <a:xfrm>
            <a:off x="716970" y="7309383"/>
            <a:ext cx="6035038" cy="18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82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/>
              <a:t>GET /data → servidor responde con valores almacenados.  POST /update </a:t>
            </a:r>
            <a:endParaRPr/>
          </a:p>
          <a:p>
            <a:pPr indent="-457200" lvl="0" marL="482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/>
              <a:t>dispositivo envía nuevos datos al servidor.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ctrTitle"/>
          </p:nvPr>
        </p:nvSpPr>
        <p:spPr>
          <a:xfrm>
            <a:off x="716971" y="1683544"/>
            <a:ext cx="6035040" cy="4806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500"/>
              <a:t>Configuración de un Sistema Embebido como Soft Access Point</a:t>
            </a:r>
            <a:br>
              <a:rPr b="1" lang="en-US" sz="4500"/>
            </a:br>
            <a:br>
              <a:rPr b="1" lang="en-US" sz="4500"/>
            </a:br>
            <a:r>
              <a:rPr b="1" lang="en-US" sz="4500"/>
              <a:t>Modo AP (Access Point)</a:t>
            </a:r>
            <a:endParaRPr b="1" sz="4500"/>
          </a:p>
        </p:txBody>
      </p:sp>
      <p:sp>
        <p:nvSpPr>
          <p:cNvPr id="215" name="Google Shape;215;p34"/>
          <p:cNvSpPr txBox="1"/>
          <p:nvPr>
            <p:ph idx="1" type="subTitle"/>
          </p:nvPr>
        </p:nvSpPr>
        <p:spPr>
          <a:xfrm>
            <a:off x="716971" y="7309383"/>
            <a:ext cx="5899959" cy="18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Permite que el dispositivo funcione como punto de conexión Wi-Fi, útil para configuraciones iniciales sin red externa.</a:t>
            </a:r>
            <a:endParaRPr sz="2800"/>
          </a:p>
        </p:txBody>
      </p:sp>
      <p:pic>
        <p:nvPicPr>
          <p:cNvPr descr="How To Configure ESP8266 WiFi In STA, AP, And MultiWiFi Mode"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534" y="2326334"/>
            <a:ext cx="9613254" cy="540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ctrTitle"/>
          </p:nvPr>
        </p:nvSpPr>
        <p:spPr>
          <a:xfrm>
            <a:off x="1312222" y="1198054"/>
            <a:ext cx="7831778" cy="46080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Pasos comunes de configuración</a:t>
            </a:r>
            <a:endParaRPr/>
          </a:p>
        </p:txBody>
      </p:sp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1305222" y="5944188"/>
            <a:ext cx="7831777" cy="315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3975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Activar modo SoftAP  </a:t>
            </a:r>
            <a:endParaRPr/>
          </a:p>
          <a:p>
            <a:pPr indent="-514350" lvl="0" marL="53975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Establecer SSID y contraseña  </a:t>
            </a:r>
            <a:endParaRPr/>
          </a:p>
          <a:p>
            <a:pPr indent="-514350" lvl="0" marL="53975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Abrir servidor web interno  </a:t>
            </a:r>
            <a:endParaRPr/>
          </a:p>
          <a:p>
            <a:pPr indent="-514350" lvl="0" marL="53975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Recibir configuración desde dispositivo móvil o PC</a:t>
            </a:r>
            <a:endParaRPr/>
          </a:p>
        </p:txBody>
      </p:sp>
      <p:pic>
        <p:nvPicPr>
          <p:cNvPr descr="ESP32 Access Point (AP) for Web Server | Random Nerd Tutorials"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6864" y="2995027"/>
            <a:ext cx="7409256" cy="3722524"/>
          </a:xfrm>
          <a:custGeom>
            <a:rect b="b" l="l" r="r" t="t"/>
            <a:pathLst>
              <a:path extrusionOk="0" h="5347063" w="4579832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2286000" y="6327421"/>
            <a:ext cx="6397510" cy="282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CoAP como Alternativa a HTTP en IoT</a:t>
            </a:r>
            <a:br>
              <a:rPr b="1" lang="en-US"/>
            </a:br>
            <a:br>
              <a:rPr b="1" lang="en-US"/>
            </a:br>
            <a:r>
              <a:rPr b="1" lang="en-US"/>
              <a:t>¿Qué es CoAP?</a:t>
            </a:r>
            <a:endParaRPr b="1"/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9027618" y="6327421"/>
            <a:ext cx="6974382" cy="282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CoAP es un protocolo ligero basado en UDP, diseñado específicamente para dispositivos con recursos limitados y redes restringidas.</a:t>
            </a:r>
            <a:endParaRPr/>
          </a:p>
        </p:txBody>
      </p:sp>
      <p:pic>
        <p:nvPicPr>
          <p:cNvPr descr="Goto IoT | Introducción a CoAP"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043" y="1017217"/>
            <a:ext cx="12404786" cy="4930901"/>
          </a:xfrm>
          <a:custGeom>
            <a:rect b="b" l="l" r="r" t="t"/>
            <a:pathLst>
              <a:path extrusionOk="0" h="3287267" w="10823796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1312222" y="1198054"/>
            <a:ext cx="7831778" cy="46080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Características de CoAP</a:t>
            </a:r>
            <a:endParaRPr b="1"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1305222" y="5944188"/>
            <a:ext cx="7831777" cy="315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Funciona sobre UDP, bajo consumo, soporta multicast, confirmación de mensajes, ideal para sensores remotos.</a:t>
            </a:r>
            <a:endParaRPr/>
          </a:p>
        </p:txBody>
      </p:sp>
      <p:pic>
        <p:nvPicPr>
          <p:cNvPr descr="CoAP Protocol: What is Meaning, Architecture and Function ?" id="237" name="Google Shape;2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6864" y="2633513"/>
            <a:ext cx="7409256" cy="4445553"/>
          </a:xfrm>
          <a:custGeom>
            <a:rect b="b" l="l" r="r" t="t"/>
            <a:pathLst>
              <a:path extrusionOk="0" h="5347063" w="4579832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"/>
          <p:cNvGrpSpPr/>
          <p:nvPr/>
        </p:nvGrpSpPr>
        <p:grpSpPr>
          <a:xfrm>
            <a:off x="1440766" y="4570467"/>
            <a:ext cx="4613551" cy="845385"/>
            <a:chOff x="0" y="-76200"/>
            <a:chExt cx="1964221" cy="359923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Introducción a IoT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"/>
          <p:cNvSpPr/>
          <p:nvPr/>
        </p:nvSpPr>
        <p:spPr>
          <a:xfrm>
            <a:off x="878654" y="4740441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083836" cy="333738"/>
            </a:xfrm>
            <a:custGeom>
              <a:rect b="b" l="l" r="r" t="t"/>
              <a:pathLst>
                <a:path extrusionOk="0"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651754" y="3429735"/>
            <a:ext cx="753892" cy="872928"/>
          </a:xfrm>
          <a:custGeom>
            <a:rect b="b" l="l" r="r" t="t"/>
            <a:pathLst>
              <a:path extrusionOk="0"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1749" y="490900"/>
            <a:ext cx="7710301" cy="230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-US" sz="15000" u="none" cap="none" strike="noStrike">
                <a:solidFill>
                  <a:srgbClr val="131416"/>
                </a:solidFill>
                <a:latin typeface="Pacifico"/>
                <a:ea typeface="Pacifico"/>
                <a:cs typeface="Pacifico"/>
                <a:sym typeface="Pacifico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0105990" y="390767"/>
            <a:ext cx="8416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-US" sz="15000" u="none" cap="none" strike="noStrike">
                <a:solidFill>
                  <a:srgbClr val="131416"/>
                </a:solidFill>
                <a:latin typeface="Lobster"/>
                <a:ea typeface="Lobster"/>
                <a:cs typeface="Lobster"/>
                <a:sym typeface="Lobster"/>
              </a:rPr>
              <a:t>Recursos</a:t>
            </a:r>
            <a:endParaRPr b="0" i="0" sz="14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https://youtu.be/YFtmaDvcyQ0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1739805" y="4598683"/>
            <a:ext cx="5353646" cy="1701145"/>
            <a:chOff x="0" y="-114300"/>
            <a:chExt cx="1410014" cy="448038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1249712" y="6376777"/>
            <a:ext cx="4613551" cy="845385"/>
            <a:chOff x="0" y="-76200"/>
            <a:chExt cx="1964221" cy="359923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 HTTP en soluciones IoT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645733" y="6672068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6488300" y="5365870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7"/>
                </a:lnTo>
                <a:lnTo>
                  <a:pt x="0" y="4575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087316" y="6295138"/>
            <a:ext cx="3428436" cy="2730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Colocaras todos los recordatorios como lo sean, cortos, entregas, horarios de calificación. Colocaras, link de video y link o codigo de quizziz si lo amerita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ctrTitle"/>
          </p:nvPr>
        </p:nvSpPr>
        <p:spPr>
          <a:xfrm>
            <a:off x="899413" y="1019596"/>
            <a:ext cx="6257991" cy="5604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HTTP y Gateways</a:t>
            </a:r>
            <a:br>
              <a:rPr b="1" lang="en-US"/>
            </a:br>
            <a:br>
              <a:rPr b="1" lang="en-US"/>
            </a:br>
            <a:r>
              <a:rPr b="1" lang="en-US"/>
              <a:t>Función de los Gateways en IoT</a:t>
            </a:r>
            <a:endParaRPr b="1"/>
          </a:p>
        </p:txBody>
      </p:sp>
      <p:sp>
        <p:nvSpPr>
          <p:cNvPr id="243" name="Google Shape;243;p38"/>
          <p:cNvSpPr txBox="1"/>
          <p:nvPr>
            <p:ph idx="1" type="subTitle"/>
          </p:nvPr>
        </p:nvSpPr>
        <p:spPr>
          <a:xfrm>
            <a:off x="899413" y="7027932"/>
            <a:ext cx="6257991" cy="155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500"/>
              <a:t>Actúan como intermediarios entre dispositivos locales y la nube, traduciendo protocolos, optimizando tráfico y protegiendo redes internas.</a:t>
            </a:r>
            <a:endParaRPr sz="2500"/>
          </a:p>
        </p:txBody>
      </p:sp>
      <p:pic>
        <p:nvPicPr>
          <p:cNvPr descr="Five Key Factors for Choosing Wireless IIoT Gateways for Energy Providers"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858" y="1611138"/>
            <a:ext cx="8413245" cy="689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ctrTitle"/>
          </p:nvPr>
        </p:nvSpPr>
        <p:spPr>
          <a:xfrm>
            <a:off x="1500186" y="2208913"/>
            <a:ext cx="6686551" cy="320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6600"/>
              <a:t>Tipos de Gateways</a:t>
            </a:r>
            <a:endParaRPr/>
          </a:p>
        </p:txBody>
      </p:sp>
      <p:sp>
        <p:nvSpPr>
          <p:cNvPr id="250" name="Google Shape;250;p39"/>
          <p:cNvSpPr txBox="1"/>
          <p:nvPr>
            <p:ph idx="1" type="subTitle"/>
          </p:nvPr>
        </p:nvSpPr>
        <p:spPr>
          <a:xfrm>
            <a:off x="1687332" y="5749557"/>
            <a:ext cx="6315585" cy="1594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82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300"/>
              <a:t>Gateways de borde (edge gateways): procesan datos localmente.  </a:t>
            </a:r>
            <a:endParaRPr/>
          </a:p>
          <a:p>
            <a:pPr indent="-457200" lvl="0" marL="482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300"/>
              <a:t>Gateways en la nube: sincronizan con plataformas IoT remotas.</a:t>
            </a:r>
            <a:endParaRPr/>
          </a:p>
        </p:txBody>
      </p:sp>
      <p:pic>
        <p:nvPicPr>
          <p:cNvPr descr="What Is an IoT Gateway and How Does It Work?"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1174" y="2057707"/>
            <a:ext cx="7776318" cy="552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"/>
          <p:cNvSpPr txBox="1"/>
          <p:nvPr/>
        </p:nvSpPr>
        <p:spPr>
          <a:xfrm>
            <a:off x="1374889" y="654364"/>
            <a:ext cx="139911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98"/>
              <a:buFont typeface="Arial"/>
              <a:buNone/>
            </a:pPr>
            <a:r>
              <a:rPr b="0" i="0" lang="en-US" sz="6098" u="none" cap="none" strike="noStrik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APLICACIONES POR MEDIO DE EJEMPLOS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1374889" y="3650660"/>
            <a:ext cx="14365903" cy="149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Cuando se pueda dar ejemplos de aplicacion que vallan de acuerdo a los temas vistos (comprension y aplicacion)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13447195" y="5334021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14141311" y="6442453"/>
            <a:ext cx="3238236" cy="2463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4"/>
              <a:buFont typeface="Arial"/>
              <a:buNone/>
            </a:pPr>
            <a:r>
              <a:rPr b="0" i="0" lang="en-US" sz="20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Parte de la Taxonomía de Bloom nos habla de la parte de crear (llevar a la realidad la teoría aprendida) trata de dar ejemplos de este estilo, si aplican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6"/>
          <p:cNvGrpSpPr/>
          <p:nvPr/>
        </p:nvGrpSpPr>
        <p:grpSpPr>
          <a:xfrm>
            <a:off x="11201400" y="0"/>
            <a:ext cx="7086600" cy="10287000"/>
            <a:chOff x="7467600" y="0"/>
            <a:chExt cx="4724400" cy="6858000"/>
          </a:xfrm>
        </p:grpSpPr>
        <p:sp>
          <p:nvSpPr>
            <p:cNvPr id="266" name="Google Shape;266;p6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rgbClr val="FDE9D8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6"/>
          <p:cNvSpPr/>
          <p:nvPr/>
        </p:nvSpPr>
        <p:spPr>
          <a:xfrm>
            <a:off x="11201400" y="1"/>
            <a:ext cx="7086600" cy="10286999"/>
          </a:xfrm>
          <a:custGeom>
            <a:rect b="b" l="l" r="r" t="t"/>
            <a:pathLst>
              <a:path extrusionOk="0" h="6857999" w="4724400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rgbClr val="EAF1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0" y="1485900"/>
            <a:ext cx="17602200" cy="7315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rotWithShape="0" algn="ctr">
              <a:schemeClr val="dk1">
                <a:alpha val="2470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028701" y="2514600"/>
            <a:ext cx="7429500" cy="1824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CONCEPTOS CLAVE APRENDIDOS </a:t>
            </a:r>
            <a:endParaRPr b="0"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1028701" y="5143500"/>
            <a:ext cx="7429500" cy="2628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RESFULL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Payload GZIP/CNOR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microocontroladr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Servidor local</a:t>
            </a:r>
            <a:endParaRPr/>
          </a:p>
        </p:txBody>
      </p:sp>
      <p:pic>
        <p:nvPicPr>
          <p:cNvPr descr="Small Israeli institutions get help birthing big ideas | ISRAEL21c" id="272" name="Google Shape;2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3063240"/>
            <a:ext cx="7429500" cy="4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946404" y="961234"/>
            <a:ext cx="5129784" cy="837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8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 DEL VALOR Y/O ACTITUD</a:t>
            </a:r>
            <a:endParaRPr b="0" i="0" sz="8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/>
          <p:nvPr/>
        </p:nvSpPr>
        <p:spPr>
          <a:xfrm flipH="1">
            <a:off x="6400800" y="946404"/>
            <a:ext cx="27432" cy="8385571"/>
          </a:xfrm>
          <a:custGeom>
            <a:rect b="b" l="l" r="r" t="t"/>
            <a:pathLst>
              <a:path extrusionOk="0" fill="none" h="8385571" w="27432">
                <a:moveTo>
                  <a:pt x="0" y="0"/>
                </a:moveTo>
                <a:cubicBezTo>
                  <a:pt x="6445" y="-74"/>
                  <a:pt x="19313" y="-390"/>
                  <a:pt x="27432" y="0"/>
                </a:cubicBezTo>
                <a:cubicBezTo>
                  <a:pt x="-4661" y="346694"/>
                  <a:pt x="-1287" y="402533"/>
                  <a:pt x="27432" y="782653"/>
                </a:cubicBezTo>
                <a:cubicBezTo>
                  <a:pt x="56151" y="1162773"/>
                  <a:pt x="32971" y="1199138"/>
                  <a:pt x="27432" y="1313739"/>
                </a:cubicBezTo>
                <a:cubicBezTo>
                  <a:pt x="21893" y="1428340"/>
                  <a:pt x="53461" y="1776996"/>
                  <a:pt x="27432" y="2012537"/>
                </a:cubicBezTo>
                <a:cubicBezTo>
                  <a:pt x="1403" y="2248078"/>
                  <a:pt x="30613" y="2272850"/>
                  <a:pt x="27432" y="2459767"/>
                </a:cubicBezTo>
                <a:cubicBezTo>
                  <a:pt x="24252" y="2646684"/>
                  <a:pt x="22872" y="2864522"/>
                  <a:pt x="27432" y="3074709"/>
                </a:cubicBezTo>
                <a:cubicBezTo>
                  <a:pt x="31992" y="3284896"/>
                  <a:pt x="16596" y="3424146"/>
                  <a:pt x="27432" y="3605796"/>
                </a:cubicBezTo>
                <a:cubicBezTo>
                  <a:pt x="38268" y="3787446"/>
                  <a:pt x="34178" y="4002777"/>
                  <a:pt x="27432" y="4220737"/>
                </a:cubicBezTo>
                <a:cubicBezTo>
                  <a:pt x="20686" y="4438697"/>
                  <a:pt x="16367" y="4516592"/>
                  <a:pt x="27432" y="4751824"/>
                </a:cubicBezTo>
                <a:cubicBezTo>
                  <a:pt x="38497" y="4987056"/>
                  <a:pt x="42400" y="4996558"/>
                  <a:pt x="27432" y="5199054"/>
                </a:cubicBezTo>
                <a:cubicBezTo>
                  <a:pt x="12465" y="5401550"/>
                  <a:pt x="47882" y="5751705"/>
                  <a:pt x="27432" y="5981707"/>
                </a:cubicBezTo>
                <a:cubicBezTo>
                  <a:pt x="6982" y="6211709"/>
                  <a:pt x="40904" y="6351693"/>
                  <a:pt x="27432" y="6596649"/>
                </a:cubicBezTo>
                <a:cubicBezTo>
                  <a:pt x="13960" y="6841605"/>
                  <a:pt x="32831" y="7196088"/>
                  <a:pt x="27432" y="7379302"/>
                </a:cubicBezTo>
                <a:cubicBezTo>
                  <a:pt x="22033" y="7562516"/>
                  <a:pt x="12703" y="8105417"/>
                  <a:pt x="27432" y="8385571"/>
                </a:cubicBezTo>
                <a:cubicBezTo>
                  <a:pt x="15079" y="8384479"/>
                  <a:pt x="8384" y="8384820"/>
                  <a:pt x="0" y="8385571"/>
                </a:cubicBezTo>
                <a:cubicBezTo>
                  <a:pt x="-9222" y="8184772"/>
                  <a:pt x="-3801" y="7840755"/>
                  <a:pt x="0" y="7686773"/>
                </a:cubicBezTo>
                <a:cubicBezTo>
                  <a:pt x="3801" y="7532791"/>
                  <a:pt x="9771" y="7265683"/>
                  <a:pt x="0" y="7155687"/>
                </a:cubicBezTo>
                <a:cubicBezTo>
                  <a:pt x="-9771" y="7045691"/>
                  <a:pt x="37823" y="6639323"/>
                  <a:pt x="0" y="6373034"/>
                </a:cubicBezTo>
                <a:cubicBezTo>
                  <a:pt x="-37823" y="6106745"/>
                  <a:pt x="7609" y="6070807"/>
                  <a:pt x="0" y="5841948"/>
                </a:cubicBezTo>
                <a:cubicBezTo>
                  <a:pt x="-7609" y="5613089"/>
                  <a:pt x="1785" y="5396348"/>
                  <a:pt x="0" y="5227006"/>
                </a:cubicBezTo>
                <a:cubicBezTo>
                  <a:pt x="-1785" y="5057664"/>
                  <a:pt x="17374" y="4822375"/>
                  <a:pt x="0" y="4695920"/>
                </a:cubicBezTo>
                <a:cubicBezTo>
                  <a:pt x="-17374" y="4569465"/>
                  <a:pt x="-37614" y="4208520"/>
                  <a:pt x="0" y="3913266"/>
                </a:cubicBezTo>
                <a:cubicBezTo>
                  <a:pt x="37614" y="3618012"/>
                  <a:pt x="-28128" y="3519129"/>
                  <a:pt x="0" y="3214469"/>
                </a:cubicBezTo>
                <a:cubicBezTo>
                  <a:pt x="28128" y="2909809"/>
                  <a:pt x="20752" y="2887116"/>
                  <a:pt x="0" y="2599527"/>
                </a:cubicBezTo>
                <a:cubicBezTo>
                  <a:pt x="-20752" y="2311938"/>
                  <a:pt x="-23269" y="2180831"/>
                  <a:pt x="0" y="1816874"/>
                </a:cubicBezTo>
                <a:cubicBezTo>
                  <a:pt x="23269" y="1452917"/>
                  <a:pt x="15218" y="1441230"/>
                  <a:pt x="0" y="1285788"/>
                </a:cubicBezTo>
                <a:cubicBezTo>
                  <a:pt x="-15218" y="1130346"/>
                  <a:pt x="36978" y="468039"/>
                  <a:pt x="0" y="0"/>
                </a:cubicBezTo>
                <a:close/>
              </a:path>
              <a:path extrusionOk="0" h="8385571" w="27432">
                <a:moveTo>
                  <a:pt x="0" y="0"/>
                </a:moveTo>
                <a:cubicBezTo>
                  <a:pt x="6665" y="1306"/>
                  <a:pt x="15136" y="257"/>
                  <a:pt x="27432" y="0"/>
                </a:cubicBezTo>
                <a:cubicBezTo>
                  <a:pt x="50285" y="165299"/>
                  <a:pt x="12757" y="427555"/>
                  <a:pt x="27432" y="698798"/>
                </a:cubicBezTo>
                <a:cubicBezTo>
                  <a:pt x="42107" y="970041"/>
                  <a:pt x="28824" y="1226199"/>
                  <a:pt x="27432" y="1397595"/>
                </a:cubicBezTo>
                <a:cubicBezTo>
                  <a:pt x="26040" y="1568991"/>
                  <a:pt x="37377" y="1834498"/>
                  <a:pt x="27432" y="2180248"/>
                </a:cubicBezTo>
                <a:cubicBezTo>
                  <a:pt x="17487" y="2525998"/>
                  <a:pt x="49768" y="2451590"/>
                  <a:pt x="27432" y="2711335"/>
                </a:cubicBezTo>
                <a:cubicBezTo>
                  <a:pt x="5096" y="2971080"/>
                  <a:pt x="63163" y="3174430"/>
                  <a:pt x="27432" y="3493988"/>
                </a:cubicBezTo>
                <a:cubicBezTo>
                  <a:pt x="-8299" y="3813546"/>
                  <a:pt x="55483" y="4186811"/>
                  <a:pt x="27432" y="4360497"/>
                </a:cubicBezTo>
                <a:cubicBezTo>
                  <a:pt x="-619" y="4534183"/>
                  <a:pt x="7974" y="4709969"/>
                  <a:pt x="27432" y="5059295"/>
                </a:cubicBezTo>
                <a:cubicBezTo>
                  <a:pt x="46890" y="5408621"/>
                  <a:pt x="-7157" y="5526851"/>
                  <a:pt x="27432" y="5758092"/>
                </a:cubicBezTo>
                <a:cubicBezTo>
                  <a:pt x="62021" y="5989333"/>
                  <a:pt x="44642" y="6191514"/>
                  <a:pt x="27432" y="6373034"/>
                </a:cubicBezTo>
                <a:cubicBezTo>
                  <a:pt x="10222" y="6554554"/>
                  <a:pt x="26177" y="6786694"/>
                  <a:pt x="27432" y="6987976"/>
                </a:cubicBezTo>
                <a:cubicBezTo>
                  <a:pt x="28687" y="7189258"/>
                  <a:pt x="56526" y="7488127"/>
                  <a:pt x="27432" y="7770629"/>
                </a:cubicBezTo>
                <a:cubicBezTo>
                  <a:pt x="-1662" y="8053131"/>
                  <a:pt x="-2257" y="8194797"/>
                  <a:pt x="27432" y="8385571"/>
                </a:cubicBezTo>
                <a:cubicBezTo>
                  <a:pt x="21511" y="8386050"/>
                  <a:pt x="6920" y="8384336"/>
                  <a:pt x="0" y="8385571"/>
                </a:cubicBezTo>
                <a:cubicBezTo>
                  <a:pt x="-21816" y="8200889"/>
                  <a:pt x="-14926" y="7924873"/>
                  <a:pt x="0" y="7602918"/>
                </a:cubicBezTo>
                <a:cubicBezTo>
                  <a:pt x="14926" y="7280963"/>
                  <a:pt x="8602" y="7253360"/>
                  <a:pt x="0" y="6987976"/>
                </a:cubicBezTo>
                <a:cubicBezTo>
                  <a:pt x="-8602" y="6722592"/>
                  <a:pt x="4000" y="6636133"/>
                  <a:pt x="0" y="6373034"/>
                </a:cubicBezTo>
                <a:cubicBezTo>
                  <a:pt x="-4000" y="6109935"/>
                  <a:pt x="-25513" y="6045095"/>
                  <a:pt x="0" y="5758092"/>
                </a:cubicBezTo>
                <a:cubicBezTo>
                  <a:pt x="25513" y="5471089"/>
                  <a:pt x="-7551" y="5476090"/>
                  <a:pt x="0" y="5310862"/>
                </a:cubicBezTo>
                <a:cubicBezTo>
                  <a:pt x="7551" y="5145634"/>
                  <a:pt x="19639" y="4748803"/>
                  <a:pt x="0" y="4444353"/>
                </a:cubicBezTo>
                <a:cubicBezTo>
                  <a:pt x="-19639" y="4139903"/>
                  <a:pt x="-7248" y="3849816"/>
                  <a:pt x="0" y="3577844"/>
                </a:cubicBezTo>
                <a:cubicBezTo>
                  <a:pt x="7248" y="3305872"/>
                  <a:pt x="-365" y="3060120"/>
                  <a:pt x="0" y="2711335"/>
                </a:cubicBezTo>
                <a:cubicBezTo>
                  <a:pt x="365" y="2362550"/>
                  <a:pt x="-4208" y="2305604"/>
                  <a:pt x="0" y="2180248"/>
                </a:cubicBezTo>
                <a:cubicBezTo>
                  <a:pt x="4208" y="2054892"/>
                  <a:pt x="5759" y="1620935"/>
                  <a:pt x="0" y="1313739"/>
                </a:cubicBezTo>
                <a:cubicBezTo>
                  <a:pt x="-5759" y="1006543"/>
                  <a:pt x="-6559" y="912821"/>
                  <a:pt x="0" y="698798"/>
                </a:cubicBezTo>
                <a:cubicBezTo>
                  <a:pt x="6559" y="484775"/>
                  <a:pt x="-33287" y="21671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s títulos valores de Costa Rica - Periódico Guanacaste a la Altura"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444" y="998833"/>
            <a:ext cx="10341864" cy="57655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 txBox="1"/>
          <p:nvPr/>
        </p:nvSpPr>
        <p:spPr>
          <a:xfrm>
            <a:off x="6981444" y="7197865"/>
            <a:ext cx="10341864" cy="2142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del tiempo: Permite cumplir con cronogramas en la implementación de sistemas automáticos.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Aprendizaje continuo: Necesario para adaptarse a nuevas tecnologías, sensores y plataformas de control.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/>
        </p:nvSpPr>
        <p:spPr>
          <a:xfrm>
            <a:off x="2507390" y="1000125"/>
            <a:ext cx="13503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REFERENCIAS 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7" name="Google Shape;287;p8"/>
          <p:cNvSpPr txBox="1"/>
          <p:nvPr/>
        </p:nvSpPr>
        <p:spPr>
          <a:xfrm>
            <a:off x="3468414" y="4256691"/>
            <a:ext cx="11351172" cy="3619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https://www.w3.org/Protocols/rfc2616/rfc2616.html</a:t>
            </a:r>
            <a:endParaRPr b="0" i="0" sz="2800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https://developer.mozilla.org/es/docs/Web/HTTP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https://coap.technology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https://appinventor.mit.edu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https://kodular.io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https://thingspeak.com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/>
        </p:nvSpPr>
        <p:spPr>
          <a:xfrm>
            <a:off x="4437795" y="3389104"/>
            <a:ext cx="8658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99"/>
              <a:buFont typeface="Arial"/>
              <a:buNone/>
            </a:pPr>
            <a:r>
              <a:rPr b="0" i="0" lang="en-US" sz="6099" u="none" cap="none" strike="noStrik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¡GRACIAS POR SU  ATENCIÓN!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99"/>
              <a:buFont typeface="Arial"/>
              <a:buNone/>
            </a:pPr>
            <a:r>
              <a:t/>
            </a:r>
            <a:endParaRPr b="0" i="0" sz="6099" u="none" cap="none" strike="noStrike">
              <a:solidFill>
                <a:srgbClr val="13141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3963751" y="1028700"/>
            <a:ext cx="2757268" cy="3770970"/>
          </a:xfrm>
          <a:custGeom>
            <a:rect b="b" l="l" r="r" t="t"/>
            <a:pathLst>
              <a:path extrusionOk="0"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858739" y="357808"/>
            <a:ext cx="16527780" cy="2151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 b="0" i="0" sz="6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858739" y="2522316"/>
            <a:ext cx="16459200" cy="27432"/>
          </a:xfrm>
          <a:custGeom>
            <a:rect b="b" l="l" r="r" t="t"/>
            <a:pathLst>
              <a:path extrusionOk="0" fill="none" h="27432" w="16459200">
                <a:moveTo>
                  <a:pt x="0" y="0"/>
                </a:moveTo>
                <a:cubicBezTo>
                  <a:pt x="47956" y="-7424"/>
                  <a:pt x="130909" y="-3461"/>
                  <a:pt x="192024" y="0"/>
                </a:cubicBezTo>
                <a:cubicBezTo>
                  <a:pt x="253139" y="3461"/>
                  <a:pt x="713864" y="27473"/>
                  <a:pt x="1042416" y="0"/>
                </a:cubicBezTo>
                <a:cubicBezTo>
                  <a:pt x="1370968" y="-27473"/>
                  <a:pt x="1433592" y="6590"/>
                  <a:pt x="1728216" y="0"/>
                </a:cubicBezTo>
                <a:cubicBezTo>
                  <a:pt x="2022840" y="-6590"/>
                  <a:pt x="1862554" y="2847"/>
                  <a:pt x="1920240" y="0"/>
                </a:cubicBezTo>
                <a:cubicBezTo>
                  <a:pt x="1977926" y="-2847"/>
                  <a:pt x="2325911" y="-6884"/>
                  <a:pt x="2441448" y="0"/>
                </a:cubicBezTo>
                <a:cubicBezTo>
                  <a:pt x="2556985" y="6884"/>
                  <a:pt x="2631822" y="6977"/>
                  <a:pt x="2798064" y="0"/>
                </a:cubicBezTo>
                <a:cubicBezTo>
                  <a:pt x="2964306" y="-6977"/>
                  <a:pt x="3274078" y="-12213"/>
                  <a:pt x="3648456" y="0"/>
                </a:cubicBezTo>
                <a:cubicBezTo>
                  <a:pt x="4022834" y="12213"/>
                  <a:pt x="3857573" y="-925"/>
                  <a:pt x="4005072" y="0"/>
                </a:cubicBezTo>
                <a:cubicBezTo>
                  <a:pt x="4152571" y="925"/>
                  <a:pt x="4671117" y="36098"/>
                  <a:pt x="5020056" y="0"/>
                </a:cubicBezTo>
                <a:cubicBezTo>
                  <a:pt x="5368995" y="-36098"/>
                  <a:pt x="5129234" y="2763"/>
                  <a:pt x="5212080" y="0"/>
                </a:cubicBezTo>
                <a:cubicBezTo>
                  <a:pt x="5294926" y="-2763"/>
                  <a:pt x="5456351" y="-1340"/>
                  <a:pt x="5568696" y="0"/>
                </a:cubicBezTo>
                <a:cubicBezTo>
                  <a:pt x="5681041" y="1340"/>
                  <a:pt x="5957028" y="11791"/>
                  <a:pt x="6089904" y="0"/>
                </a:cubicBezTo>
                <a:cubicBezTo>
                  <a:pt x="6222780" y="-11791"/>
                  <a:pt x="6485557" y="8010"/>
                  <a:pt x="6611112" y="0"/>
                </a:cubicBezTo>
                <a:cubicBezTo>
                  <a:pt x="6736667" y="-8010"/>
                  <a:pt x="7207166" y="34517"/>
                  <a:pt x="7461504" y="0"/>
                </a:cubicBezTo>
                <a:cubicBezTo>
                  <a:pt x="7715842" y="-34517"/>
                  <a:pt x="7997652" y="4727"/>
                  <a:pt x="8476488" y="0"/>
                </a:cubicBezTo>
                <a:cubicBezTo>
                  <a:pt x="8955324" y="-4727"/>
                  <a:pt x="9009263" y="-31226"/>
                  <a:pt x="9326880" y="0"/>
                </a:cubicBezTo>
                <a:cubicBezTo>
                  <a:pt x="9644497" y="31226"/>
                  <a:pt x="9567141" y="-14781"/>
                  <a:pt x="9683496" y="0"/>
                </a:cubicBezTo>
                <a:cubicBezTo>
                  <a:pt x="9799851" y="14781"/>
                  <a:pt x="9804032" y="8468"/>
                  <a:pt x="9875520" y="0"/>
                </a:cubicBezTo>
                <a:cubicBezTo>
                  <a:pt x="9947008" y="-8468"/>
                  <a:pt x="9977677" y="-8510"/>
                  <a:pt x="10067544" y="0"/>
                </a:cubicBezTo>
                <a:cubicBezTo>
                  <a:pt x="10157411" y="8510"/>
                  <a:pt x="10259211" y="-4808"/>
                  <a:pt x="10424160" y="0"/>
                </a:cubicBezTo>
                <a:cubicBezTo>
                  <a:pt x="10589109" y="4808"/>
                  <a:pt x="10698874" y="12995"/>
                  <a:pt x="10945368" y="0"/>
                </a:cubicBezTo>
                <a:cubicBezTo>
                  <a:pt x="11191862" y="-12995"/>
                  <a:pt x="11497620" y="30979"/>
                  <a:pt x="11795760" y="0"/>
                </a:cubicBezTo>
                <a:cubicBezTo>
                  <a:pt x="12093900" y="-30979"/>
                  <a:pt x="12033359" y="17306"/>
                  <a:pt x="12152376" y="0"/>
                </a:cubicBezTo>
                <a:cubicBezTo>
                  <a:pt x="12271393" y="-17306"/>
                  <a:pt x="12698740" y="-6151"/>
                  <a:pt x="12838176" y="0"/>
                </a:cubicBezTo>
                <a:cubicBezTo>
                  <a:pt x="12977612" y="6151"/>
                  <a:pt x="13351157" y="-21667"/>
                  <a:pt x="13853160" y="0"/>
                </a:cubicBezTo>
                <a:cubicBezTo>
                  <a:pt x="14355163" y="21667"/>
                  <a:pt x="14035345" y="-172"/>
                  <a:pt x="14209776" y="0"/>
                </a:cubicBezTo>
                <a:cubicBezTo>
                  <a:pt x="14384207" y="172"/>
                  <a:pt x="14629222" y="-31393"/>
                  <a:pt x="14895576" y="0"/>
                </a:cubicBezTo>
                <a:cubicBezTo>
                  <a:pt x="15161930" y="31393"/>
                  <a:pt x="15418721" y="3319"/>
                  <a:pt x="15581376" y="0"/>
                </a:cubicBezTo>
                <a:cubicBezTo>
                  <a:pt x="15744031" y="-3319"/>
                  <a:pt x="15695632" y="-9543"/>
                  <a:pt x="15773400" y="0"/>
                </a:cubicBezTo>
                <a:cubicBezTo>
                  <a:pt x="15851168" y="9543"/>
                  <a:pt x="16150974" y="-26032"/>
                  <a:pt x="16459200" y="0"/>
                </a:cubicBezTo>
                <a:cubicBezTo>
                  <a:pt x="16459222" y="9322"/>
                  <a:pt x="16459920" y="14106"/>
                  <a:pt x="16459200" y="27432"/>
                </a:cubicBezTo>
                <a:cubicBezTo>
                  <a:pt x="16249330" y="65783"/>
                  <a:pt x="15931504" y="34569"/>
                  <a:pt x="15444216" y="27432"/>
                </a:cubicBezTo>
                <a:cubicBezTo>
                  <a:pt x="14956928" y="20295"/>
                  <a:pt x="15245263" y="43793"/>
                  <a:pt x="15087600" y="27432"/>
                </a:cubicBezTo>
                <a:cubicBezTo>
                  <a:pt x="14929937" y="11071"/>
                  <a:pt x="14595147" y="61679"/>
                  <a:pt x="14401800" y="27432"/>
                </a:cubicBezTo>
                <a:cubicBezTo>
                  <a:pt x="14208453" y="-6815"/>
                  <a:pt x="13937267" y="-2756"/>
                  <a:pt x="13551408" y="27432"/>
                </a:cubicBezTo>
                <a:cubicBezTo>
                  <a:pt x="13165549" y="57620"/>
                  <a:pt x="13244142" y="31152"/>
                  <a:pt x="13030200" y="27432"/>
                </a:cubicBezTo>
                <a:cubicBezTo>
                  <a:pt x="12816258" y="23712"/>
                  <a:pt x="12596900" y="37491"/>
                  <a:pt x="12179808" y="27432"/>
                </a:cubicBezTo>
                <a:cubicBezTo>
                  <a:pt x="11762716" y="17373"/>
                  <a:pt x="11577023" y="27593"/>
                  <a:pt x="11329416" y="27432"/>
                </a:cubicBezTo>
                <a:cubicBezTo>
                  <a:pt x="11081809" y="27271"/>
                  <a:pt x="10723385" y="19623"/>
                  <a:pt x="10479024" y="27432"/>
                </a:cubicBezTo>
                <a:cubicBezTo>
                  <a:pt x="10234663" y="35241"/>
                  <a:pt x="9989517" y="31460"/>
                  <a:pt x="9793224" y="27432"/>
                </a:cubicBezTo>
                <a:cubicBezTo>
                  <a:pt x="9596931" y="23404"/>
                  <a:pt x="9533524" y="22036"/>
                  <a:pt x="9436608" y="27432"/>
                </a:cubicBezTo>
                <a:cubicBezTo>
                  <a:pt x="9339692" y="32828"/>
                  <a:pt x="9173466" y="18472"/>
                  <a:pt x="9079992" y="27432"/>
                </a:cubicBezTo>
                <a:cubicBezTo>
                  <a:pt x="8986518" y="36392"/>
                  <a:pt x="8593794" y="42926"/>
                  <a:pt x="8229600" y="27432"/>
                </a:cubicBezTo>
                <a:cubicBezTo>
                  <a:pt x="7865406" y="11938"/>
                  <a:pt x="7848302" y="3496"/>
                  <a:pt x="7543800" y="27432"/>
                </a:cubicBezTo>
                <a:cubicBezTo>
                  <a:pt x="7239298" y="51368"/>
                  <a:pt x="7267744" y="29308"/>
                  <a:pt x="7187184" y="27432"/>
                </a:cubicBezTo>
                <a:cubicBezTo>
                  <a:pt x="7106624" y="25556"/>
                  <a:pt x="6904393" y="10681"/>
                  <a:pt x="6830568" y="27432"/>
                </a:cubicBezTo>
                <a:cubicBezTo>
                  <a:pt x="6756743" y="44183"/>
                  <a:pt x="6651191" y="39884"/>
                  <a:pt x="6473952" y="27432"/>
                </a:cubicBezTo>
                <a:cubicBezTo>
                  <a:pt x="6296713" y="14980"/>
                  <a:pt x="6119980" y="24308"/>
                  <a:pt x="5788152" y="27432"/>
                </a:cubicBezTo>
                <a:cubicBezTo>
                  <a:pt x="5456324" y="30556"/>
                  <a:pt x="5529306" y="26210"/>
                  <a:pt x="5431536" y="27432"/>
                </a:cubicBezTo>
                <a:cubicBezTo>
                  <a:pt x="5333766" y="28654"/>
                  <a:pt x="5016672" y="6571"/>
                  <a:pt x="4910328" y="27432"/>
                </a:cubicBezTo>
                <a:cubicBezTo>
                  <a:pt x="4803984" y="48293"/>
                  <a:pt x="4553431" y="43362"/>
                  <a:pt x="4389120" y="27432"/>
                </a:cubicBezTo>
                <a:cubicBezTo>
                  <a:pt x="4224809" y="11502"/>
                  <a:pt x="3616062" y="38135"/>
                  <a:pt x="3374136" y="27432"/>
                </a:cubicBezTo>
                <a:cubicBezTo>
                  <a:pt x="3132210" y="16729"/>
                  <a:pt x="3042843" y="45542"/>
                  <a:pt x="2852928" y="27432"/>
                </a:cubicBezTo>
                <a:cubicBezTo>
                  <a:pt x="2663013" y="9322"/>
                  <a:pt x="2455267" y="47011"/>
                  <a:pt x="2331720" y="27432"/>
                </a:cubicBezTo>
                <a:cubicBezTo>
                  <a:pt x="2208173" y="7853"/>
                  <a:pt x="1589346" y="70708"/>
                  <a:pt x="1316736" y="27432"/>
                </a:cubicBezTo>
                <a:cubicBezTo>
                  <a:pt x="1044126" y="-15844"/>
                  <a:pt x="1186720" y="35239"/>
                  <a:pt x="1124712" y="27432"/>
                </a:cubicBezTo>
                <a:cubicBezTo>
                  <a:pt x="1062704" y="19625"/>
                  <a:pt x="503031" y="33212"/>
                  <a:pt x="0" y="27432"/>
                </a:cubicBezTo>
                <a:cubicBezTo>
                  <a:pt x="-1295" y="16310"/>
                  <a:pt x="-432" y="13385"/>
                  <a:pt x="0" y="0"/>
                </a:cubicBezTo>
                <a:close/>
              </a:path>
              <a:path extrusionOk="0" h="27432" w="16459200">
                <a:moveTo>
                  <a:pt x="0" y="0"/>
                </a:moveTo>
                <a:cubicBezTo>
                  <a:pt x="169209" y="4271"/>
                  <a:pt x="248605" y="9913"/>
                  <a:pt x="356616" y="0"/>
                </a:cubicBezTo>
                <a:cubicBezTo>
                  <a:pt x="464627" y="-9913"/>
                  <a:pt x="484749" y="7422"/>
                  <a:pt x="548640" y="0"/>
                </a:cubicBezTo>
                <a:cubicBezTo>
                  <a:pt x="612531" y="-7422"/>
                  <a:pt x="809859" y="-22"/>
                  <a:pt x="905256" y="0"/>
                </a:cubicBezTo>
                <a:cubicBezTo>
                  <a:pt x="1000653" y="22"/>
                  <a:pt x="1309175" y="26161"/>
                  <a:pt x="1591056" y="0"/>
                </a:cubicBezTo>
                <a:cubicBezTo>
                  <a:pt x="1872937" y="-26161"/>
                  <a:pt x="2030413" y="-34546"/>
                  <a:pt x="2441448" y="0"/>
                </a:cubicBezTo>
                <a:cubicBezTo>
                  <a:pt x="2852483" y="34546"/>
                  <a:pt x="3014836" y="32798"/>
                  <a:pt x="3456432" y="0"/>
                </a:cubicBezTo>
                <a:cubicBezTo>
                  <a:pt x="3898028" y="-32798"/>
                  <a:pt x="4190634" y="34192"/>
                  <a:pt x="4471416" y="0"/>
                </a:cubicBezTo>
                <a:cubicBezTo>
                  <a:pt x="4752198" y="-34192"/>
                  <a:pt x="4816290" y="10056"/>
                  <a:pt x="4992624" y="0"/>
                </a:cubicBezTo>
                <a:cubicBezTo>
                  <a:pt x="5168958" y="-10056"/>
                  <a:pt x="5425571" y="37166"/>
                  <a:pt x="5843016" y="0"/>
                </a:cubicBezTo>
                <a:cubicBezTo>
                  <a:pt x="6260461" y="-37166"/>
                  <a:pt x="6243365" y="-11909"/>
                  <a:pt x="6528816" y="0"/>
                </a:cubicBezTo>
                <a:cubicBezTo>
                  <a:pt x="6814267" y="11909"/>
                  <a:pt x="6865850" y="-3059"/>
                  <a:pt x="7050024" y="0"/>
                </a:cubicBezTo>
                <a:cubicBezTo>
                  <a:pt x="7234198" y="3059"/>
                  <a:pt x="7529059" y="-29032"/>
                  <a:pt x="7900416" y="0"/>
                </a:cubicBezTo>
                <a:cubicBezTo>
                  <a:pt x="8271773" y="29032"/>
                  <a:pt x="8040284" y="2293"/>
                  <a:pt x="8092440" y="0"/>
                </a:cubicBezTo>
                <a:cubicBezTo>
                  <a:pt x="8144596" y="-2293"/>
                  <a:pt x="8377772" y="18969"/>
                  <a:pt x="8613648" y="0"/>
                </a:cubicBezTo>
                <a:cubicBezTo>
                  <a:pt x="8849524" y="-18969"/>
                  <a:pt x="9039253" y="20479"/>
                  <a:pt x="9299448" y="0"/>
                </a:cubicBezTo>
                <a:cubicBezTo>
                  <a:pt x="9559643" y="-20479"/>
                  <a:pt x="9864452" y="14915"/>
                  <a:pt x="10149840" y="0"/>
                </a:cubicBezTo>
                <a:cubicBezTo>
                  <a:pt x="10435228" y="-14915"/>
                  <a:pt x="10504375" y="14787"/>
                  <a:pt x="10835640" y="0"/>
                </a:cubicBezTo>
                <a:cubicBezTo>
                  <a:pt x="11166905" y="-14787"/>
                  <a:pt x="11598715" y="31089"/>
                  <a:pt x="11850624" y="0"/>
                </a:cubicBezTo>
                <a:cubicBezTo>
                  <a:pt x="12102533" y="-31089"/>
                  <a:pt x="11992592" y="4447"/>
                  <a:pt x="12042648" y="0"/>
                </a:cubicBezTo>
                <a:cubicBezTo>
                  <a:pt x="12092704" y="-4447"/>
                  <a:pt x="12426578" y="2532"/>
                  <a:pt x="12728448" y="0"/>
                </a:cubicBezTo>
                <a:cubicBezTo>
                  <a:pt x="13030318" y="-2532"/>
                  <a:pt x="12877528" y="-7149"/>
                  <a:pt x="12920472" y="0"/>
                </a:cubicBezTo>
                <a:cubicBezTo>
                  <a:pt x="12963416" y="7149"/>
                  <a:pt x="13485109" y="-36483"/>
                  <a:pt x="13935456" y="0"/>
                </a:cubicBezTo>
                <a:cubicBezTo>
                  <a:pt x="14385803" y="36483"/>
                  <a:pt x="14219125" y="12279"/>
                  <a:pt x="14292072" y="0"/>
                </a:cubicBezTo>
                <a:cubicBezTo>
                  <a:pt x="14365019" y="-12279"/>
                  <a:pt x="14443877" y="8821"/>
                  <a:pt x="14484096" y="0"/>
                </a:cubicBezTo>
                <a:cubicBezTo>
                  <a:pt x="14524315" y="-8821"/>
                  <a:pt x="14905426" y="-30068"/>
                  <a:pt x="15169896" y="0"/>
                </a:cubicBezTo>
                <a:cubicBezTo>
                  <a:pt x="15434366" y="30068"/>
                  <a:pt x="15424434" y="12479"/>
                  <a:pt x="15526512" y="0"/>
                </a:cubicBezTo>
                <a:cubicBezTo>
                  <a:pt x="15628590" y="-12479"/>
                  <a:pt x="16062010" y="-12069"/>
                  <a:pt x="16459200" y="0"/>
                </a:cubicBezTo>
                <a:cubicBezTo>
                  <a:pt x="16459049" y="7706"/>
                  <a:pt x="16460087" y="13931"/>
                  <a:pt x="16459200" y="27432"/>
                </a:cubicBezTo>
                <a:cubicBezTo>
                  <a:pt x="16315339" y="20935"/>
                  <a:pt x="16231909" y="42819"/>
                  <a:pt x="16102584" y="27432"/>
                </a:cubicBezTo>
                <a:cubicBezTo>
                  <a:pt x="15973259" y="12045"/>
                  <a:pt x="15580560" y="51242"/>
                  <a:pt x="15416784" y="27432"/>
                </a:cubicBezTo>
                <a:cubicBezTo>
                  <a:pt x="15253008" y="3622"/>
                  <a:pt x="15181626" y="26334"/>
                  <a:pt x="15060168" y="27432"/>
                </a:cubicBezTo>
                <a:cubicBezTo>
                  <a:pt x="14938710" y="28530"/>
                  <a:pt x="14400846" y="21299"/>
                  <a:pt x="14209776" y="27432"/>
                </a:cubicBezTo>
                <a:cubicBezTo>
                  <a:pt x="14018706" y="33565"/>
                  <a:pt x="13805385" y="48505"/>
                  <a:pt x="13688568" y="27432"/>
                </a:cubicBezTo>
                <a:cubicBezTo>
                  <a:pt x="13571751" y="6359"/>
                  <a:pt x="13472548" y="26552"/>
                  <a:pt x="13331952" y="27432"/>
                </a:cubicBezTo>
                <a:cubicBezTo>
                  <a:pt x="13191356" y="28312"/>
                  <a:pt x="13234055" y="20883"/>
                  <a:pt x="13139928" y="27432"/>
                </a:cubicBezTo>
                <a:cubicBezTo>
                  <a:pt x="13045801" y="33981"/>
                  <a:pt x="12707747" y="18669"/>
                  <a:pt x="12454128" y="27432"/>
                </a:cubicBezTo>
                <a:cubicBezTo>
                  <a:pt x="12200509" y="36195"/>
                  <a:pt x="11974339" y="1821"/>
                  <a:pt x="11603736" y="27432"/>
                </a:cubicBezTo>
                <a:cubicBezTo>
                  <a:pt x="11233133" y="53043"/>
                  <a:pt x="11202281" y="15642"/>
                  <a:pt x="10917936" y="27432"/>
                </a:cubicBezTo>
                <a:cubicBezTo>
                  <a:pt x="10633591" y="39222"/>
                  <a:pt x="10351188" y="-7651"/>
                  <a:pt x="9902952" y="27432"/>
                </a:cubicBezTo>
                <a:cubicBezTo>
                  <a:pt x="9454716" y="62515"/>
                  <a:pt x="9540812" y="35851"/>
                  <a:pt x="9381744" y="27432"/>
                </a:cubicBezTo>
                <a:cubicBezTo>
                  <a:pt x="9222676" y="19013"/>
                  <a:pt x="9279274" y="24639"/>
                  <a:pt x="9189720" y="27432"/>
                </a:cubicBezTo>
                <a:cubicBezTo>
                  <a:pt x="9100166" y="30225"/>
                  <a:pt x="9040114" y="24993"/>
                  <a:pt x="8997696" y="27432"/>
                </a:cubicBezTo>
                <a:cubicBezTo>
                  <a:pt x="8955278" y="29871"/>
                  <a:pt x="8568270" y="-9750"/>
                  <a:pt x="8147304" y="27432"/>
                </a:cubicBezTo>
                <a:cubicBezTo>
                  <a:pt x="7726338" y="64614"/>
                  <a:pt x="7756575" y="58097"/>
                  <a:pt x="7461504" y="27432"/>
                </a:cubicBezTo>
                <a:cubicBezTo>
                  <a:pt x="7166433" y="-3233"/>
                  <a:pt x="6691777" y="23003"/>
                  <a:pt x="6446520" y="27432"/>
                </a:cubicBezTo>
                <a:cubicBezTo>
                  <a:pt x="6201263" y="31861"/>
                  <a:pt x="6055564" y="5822"/>
                  <a:pt x="5760720" y="27432"/>
                </a:cubicBezTo>
                <a:cubicBezTo>
                  <a:pt x="5465876" y="49042"/>
                  <a:pt x="5182562" y="-15037"/>
                  <a:pt x="4910328" y="27432"/>
                </a:cubicBezTo>
                <a:cubicBezTo>
                  <a:pt x="4638094" y="69901"/>
                  <a:pt x="4524349" y="1902"/>
                  <a:pt x="4224528" y="27432"/>
                </a:cubicBezTo>
                <a:cubicBezTo>
                  <a:pt x="3924707" y="52962"/>
                  <a:pt x="3780041" y="5974"/>
                  <a:pt x="3538728" y="27432"/>
                </a:cubicBezTo>
                <a:cubicBezTo>
                  <a:pt x="3297415" y="48890"/>
                  <a:pt x="3195183" y="15951"/>
                  <a:pt x="3017520" y="27432"/>
                </a:cubicBezTo>
                <a:cubicBezTo>
                  <a:pt x="2839857" y="38913"/>
                  <a:pt x="2369331" y="20768"/>
                  <a:pt x="2167128" y="27432"/>
                </a:cubicBezTo>
                <a:cubicBezTo>
                  <a:pt x="1964925" y="34096"/>
                  <a:pt x="1784521" y="20363"/>
                  <a:pt x="1481328" y="27432"/>
                </a:cubicBezTo>
                <a:cubicBezTo>
                  <a:pt x="1178135" y="34501"/>
                  <a:pt x="971590" y="55923"/>
                  <a:pt x="630936" y="27432"/>
                </a:cubicBezTo>
                <a:cubicBezTo>
                  <a:pt x="290282" y="-1059"/>
                  <a:pt x="133182" y="8818"/>
                  <a:pt x="0" y="27432"/>
                </a:cubicBezTo>
                <a:cubicBezTo>
                  <a:pt x="-1246" y="21545"/>
                  <a:pt x="-1312" y="12780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cap="rnd" cmpd="sng" w="44450">
            <a:solidFill>
              <a:schemeClr val="accent2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858739" y="3106974"/>
            <a:ext cx="10070328" cy="6178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b="1" i="0" lang="en-US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 sistemas de comunicación IoT utilizando protocolos como HTTP o COAP mediante servidores API REST-FULL y dispositivos embebidos para optimizar la transmisión de datos en redes inalámbricas de bajo consumo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plementar un sistema de gestión por competencias | EAE"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18780" r="17002" t="0"/>
          <a:stretch/>
        </p:blipFill>
        <p:spPr>
          <a:xfrm>
            <a:off x="11513487" y="3140964"/>
            <a:ext cx="5911596" cy="614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er script on a screen"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21337" t="0"/>
          <a:stretch/>
        </p:blipFill>
        <p:spPr>
          <a:xfrm>
            <a:off x="6165190" y="10"/>
            <a:ext cx="12122810" cy="10286990"/>
          </a:xfrm>
          <a:custGeom>
            <a:rect b="b" l="l" r="r" t="t"/>
            <a:pathLst>
              <a:path extrusionOk="0" h="6858000" w="8081873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ctrTitle"/>
          </p:nvPr>
        </p:nvSpPr>
        <p:spPr>
          <a:xfrm>
            <a:off x="716971" y="1683544"/>
            <a:ext cx="6035040" cy="4806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6700"/>
              <a:t>Introducción a IoT</a:t>
            </a:r>
            <a:br>
              <a:rPr b="1" lang="en-US" sz="6700"/>
            </a:br>
            <a:br>
              <a:rPr b="1" lang="en-US" sz="6700"/>
            </a:br>
            <a:r>
              <a:rPr b="1" lang="en-US" sz="6700"/>
              <a:t>Capa de Software en IoT</a:t>
            </a:r>
            <a:endParaRPr b="1" sz="6700"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716971" y="7309383"/>
            <a:ext cx="5899959" cy="18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La capa de software en IIoT incluye herramientas como SDKs, sistemas operativos embebidos como FreeRTOS y dispositivos como Raspberry Pi para desarrollo y conectividad en entornos industriales.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spberry Pi" id="136" name="Google Shape;136;p23"/>
          <p:cNvPicPr preferRelativeResize="0"/>
          <p:nvPr/>
        </p:nvPicPr>
        <p:blipFill rotWithShape="1">
          <a:blip r:embed="rId3">
            <a:alphaModFix/>
          </a:blip>
          <a:srcRect b="22182" l="0" r="1" t="16433"/>
          <a:stretch/>
        </p:blipFill>
        <p:spPr>
          <a:xfrm>
            <a:off x="7324537" y="10"/>
            <a:ext cx="10963463" cy="5047478"/>
          </a:xfrm>
          <a:custGeom>
            <a:rect b="b" l="l" r="r" t="t"/>
            <a:pathLst>
              <a:path extrusionOk="0" h="3364992" w="7308975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Real-Time Operating System - FreeRTOS - AWS"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1" t="455"/>
          <a:stretch/>
        </p:blipFill>
        <p:spPr>
          <a:xfrm>
            <a:off x="7324537" y="5239512"/>
            <a:ext cx="10963463" cy="5047488"/>
          </a:xfrm>
          <a:custGeom>
            <a:rect b="b" l="l" r="r" t="t"/>
            <a:pathLst>
              <a:path extrusionOk="0" h="3364992" w="7308975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ctrTitle"/>
          </p:nvPr>
        </p:nvSpPr>
        <p:spPr>
          <a:xfrm>
            <a:off x="658368" y="2286988"/>
            <a:ext cx="7528611" cy="4161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100"/>
              <a:t>Herramientas Comunes en IoT</a:t>
            </a:r>
            <a:endParaRPr b="1" sz="8100"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658368" y="7031050"/>
            <a:ext cx="7376922" cy="2569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Raspberry Pi: Plataforma versátil para prototipado.  FreeRTOS: Sistema operativo en tiempo real para microcontroladores.  SDKs: Kits de desarrollo específicos para plataformas IoT.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1670715" y="4237872"/>
            <a:ext cx="6054501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100"/>
              <a:t>Uso de MIT App Inventor o Kodular</a:t>
            </a:r>
            <a:endParaRPr b="1" sz="8100"/>
          </a:p>
        </p:txBody>
      </p:sp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1670713" y="1226353"/>
            <a:ext cx="6054500" cy="2564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Estas herramientas permiten crear aplicaciones móviles intuitivas para controlar dispositivos IoT sin necesidad de programar en lenguajes complejos.</a:t>
            </a:r>
            <a:endParaRPr sz="3000"/>
          </a:p>
        </p:txBody>
      </p:sp>
      <p:pic>
        <p:nvPicPr>
          <p:cNvPr descr="Interfaz de App Inventor"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3738" y="3125688"/>
            <a:ext cx="8304001" cy="392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ctrTitle"/>
          </p:nvPr>
        </p:nvSpPr>
        <p:spPr>
          <a:xfrm>
            <a:off x="1187713" y="1975909"/>
            <a:ext cx="5078175" cy="3823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5400">
                <a:solidFill>
                  <a:srgbClr val="262626"/>
                </a:solidFill>
              </a:rPr>
              <a:t>Ventajas de usar estas herramientas</a:t>
            </a:r>
            <a:endParaRPr b="1" sz="5400">
              <a:solidFill>
                <a:srgbClr val="262626"/>
              </a:solidFill>
            </a:endParaRPr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1585515" y="6192670"/>
            <a:ext cx="4282572" cy="1547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>
                <a:solidFill>
                  <a:srgbClr val="262626"/>
                </a:solidFill>
              </a:rPr>
              <a:t>Mit App Inventor y Kodular ofrecen interfaces visuales, permitiendo acceso a personas sin experiencia técnica profunda en programación.</a:t>
            </a:r>
            <a:endParaRPr sz="2000">
              <a:solidFill>
                <a:srgbClr val="262626"/>
              </a:solidFill>
            </a:endParaRPr>
          </a:p>
        </p:txBody>
      </p:sp>
      <p:pic>
        <p:nvPicPr>
          <p:cNvPr descr="Código fuente de la sección bloques en App Inventor | Download ..."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725" y="2634396"/>
            <a:ext cx="9359662" cy="499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1235163" y="1382572"/>
            <a:ext cx="7744533" cy="3953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600"/>
              <a:t>Creación de un Entorno de Comunicación Inalámbrica y IoT</a:t>
            </a:r>
            <a:br>
              <a:rPr b="1" lang="en-US" sz="5600"/>
            </a:br>
            <a:br>
              <a:rPr b="1" lang="en-US" sz="5600"/>
            </a:br>
            <a:r>
              <a:rPr b="1" lang="en-US" sz="5600"/>
              <a:t>Configuración básica</a:t>
            </a:r>
            <a:endParaRPr b="1" sz="5600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235163" y="6811894"/>
            <a:ext cx="6994435" cy="2092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Se requiere conectar sensores, módulos inalámbricos (como ESP8266) y configurar redes locales o cloud para transmitir datos en tiempo real.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internet-de-las-cosas-iot - SensorGO"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0860" y="1917078"/>
            <a:ext cx="7744533" cy="588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716971" y="1683544"/>
            <a:ext cx="6035040" cy="4806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7200"/>
              <a:t>Componentes principales</a:t>
            </a:r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716971" y="7309383"/>
            <a:ext cx="5899959" cy="18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&gt;Sensor + Módulo Wi-Fi → Microcontrolador → Red local o nube → Visualización de datos</a:t>
            </a:r>
            <a:endParaRPr sz="3000"/>
          </a:p>
        </p:txBody>
      </p:sp>
      <p:pic>
        <p:nvPicPr>
          <p:cNvPr descr="IoT Comunicación Inalámbrica"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534" y="1653406"/>
            <a:ext cx="9613254" cy="675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